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8"/>
  </p:notesMasterIdLst>
  <p:sldIdLst>
    <p:sldId id="748" r:id="rId3"/>
    <p:sldId id="799" r:id="rId4"/>
    <p:sldId id="793" r:id="rId5"/>
    <p:sldId id="795" r:id="rId6"/>
    <p:sldId id="774" r:id="rId7"/>
    <p:sldId id="792" r:id="rId8"/>
    <p:sldId id="259" r:id="rId9"/>
    <p:sldId id="260" r:id="rId10"/>
    <p:sldId id="261" r:id="rId11"/>
    <p:sldId id="262" r:id="rId12"/>
    <p:sldId id="263" r:id="rId13"/>
    <p:sldId id="264" r:id="rId14"/>
    <p:sldId id="776" r:id="rId15"/>
    <p:sldId id="764" r:id="rId16"/>
    <p:sldId id="780" r:id="rId17"/>
    <p:sldId id="752" r:id="rId18"/>
    <p:sldId id="758" r:id="rId19"/>
    <p:sldId id="760" r:id="rId20"/>
    <p:sldId id="762" r:id="rId21"/>
    <p:sldId id="768" r:id="rId22"/>
    <p:sldId id="265" r:id="rId23"/>
    <p:sldId id="266" r:id="rId24"/>
    <p:sldId id="267" r:id="rId25"/>
    <p:sldId id="778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05571-F1D0-4BF4-B1F1-BE9CC4158A45}" type="datetimeFigureOut">
              <a:rPr lang="en-PH" smtClean="0"/>
              <a:t>19/10/2024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E6AC5-A0F0-4B23-9098-D7A1892102EA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4565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1412875"/>
            <a:ext cx="6781800" cy="3816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dirty="0">
              <a:ea typeface="ＭＳ Ｐゴシック" pitchFamily="1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FBD807-3AA6-FA4F-B575-52D8CFEDFA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1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10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11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1412875"/>
            <a:ext cx="6781800" cy="3816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dirty="0">
              <a:ea typeface="ＭＳ Ｐゴシック" pitchFamily="1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FBD807-3AA6-FA4F-B575-52D8CFEDFA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311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45384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15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3055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16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718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17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2529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18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29868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19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85972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>
          <a:extLst>
            <a:ext uri="{FF2B5EF4-FFF2-40B4-BE49-F238E27FC236}">
              <a16:creationId xmlns:a16="http://schemas.microsoft.com/office/drawing/2014/main" id="{DC88954F-533C-A2AB-FEE9-357065B01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>
            <a:extLst>
              <a:ext uri="{FF2B5EF4-FFF2-40B4-BE49-F238E27FC236}">
                <a16:creationId xmlns:a16="http://schemas.microsoft.com/office/drawing/2014/main" id="{EA98D321-FA2C-92F8-9C6C-82F8CEDE3B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7:notes">
            <a:extLst>
              <a:ext uri="{FF2B5EF4-FFF2-40B4-BE49-F238E27FC236}">
                <a16:creationId xmlns:a16="http://schemas.microsoft.com/office/drawing/2014/main" id="{8EBA2D04-7F12-C952-E294-5B350E8C4D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>
            <a:extLst>
              <a:ext uri="{FF2B5EF4-FFF2-40B4-BE49-F238E27FC236}">
                <a16:creationId xmlns:a16="http://schemas.microsoft.com/office/drawing/2014/main" id="{F33F18AA-0280-129E-A4E7-0BB0DF0209D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87054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8" name="Google Shape;15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20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60516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21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1412875"/>
            <a:ext cx="6781800" cy="3816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dirty="0">
              <a:ea typeface="ＭＳ Ｐゴシック" pitchFamily="1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FBD807-3AA6-FA4F-B575-52D8CFEDFA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0737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25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>
          <a:extLst>
            <a:ext uri="{FF2B5EF4-FFF2-40B4-BE49-F238E27FC236}">
              <a16:creationId xmlns:a16="http://schemas.microsoft.com/office/drawing/2014/main" id="{80719018-9815-2398-F84C-98DA91C29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>
            <a:extLst>
              <a:ext uri="{FF2B5EF4-FFF2-40B4-BE49-F238E27FC236}">
                <a16:creationId xmlns:a16="http://schemas.microsoft.com/office/drawing/2014/main" id="{65BB86F0-A848-5187-8D2F-4CF35747F3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7:notes">
            <a:extLst>
              <a:ext uri="{FF2B5EF4-FFF2-40B4-BE49-F238E27FC236}">
                <a16:creationId xmlns:a16="http://schemas.microsoft.com/office/drawing/2014/main" id="{3641FFBF-178F-7CD5-28C9-7E5158FC6D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>
            <a:extLst>
              <a:ext uri="{FF2B5EF4-FFF2-40B4-BE49-F238E27FC236}">
                <a16:creationId xmlns:a16="http://schemas.microsoft.com/office/drawing/2014/main" id="{F2BE0412-C875-36D5-1FC7-4F8400EC662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3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3641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>
          <a:extLst>
            <a:ext uri="{FF2B5EF4-FFF2-40B4-BE49-F238E27FC236}">
              <a16:creationId xmlns:a16="http://schemas.microsoft.com/office/drawing/2014/main" id="{7EF375A6-4BC6-D0FC-F75C-D4D2EFF9A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>
            <a:extLst>
              <a:ext uri="{FF2B5EF4-FFF2-40B4-BE49-F238E27FC236}">
                <a16:creationId xmlns:a16="http://schemas.microsoft.com/office/drawing/2014/main" id="{28ADF1F7-62F5-3CBF-97D3-AEFC9EE7AD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7:notes">
            <a:extLst>
              <a:ext uri="{FF2B5EF4-FFF2-40B4-BE49-F238E27FC236}">
                <a16:creationId xmlns:a16="http://schemas.microsoft.com/office/drawing/2014/main" id="{27BA0ADA-8A1F-84DB-1A37-802B5B0AE6F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7:notes">
            <a:extLst>
              <a:ext uri="{FF2B5EF4-FFF2-40B4-BE49-F238E27FC236}">
                <a16:creationId xmlns:a16="http://schemas.microsoft.com/office/drawing/2014/main" id="{93193E6E-110E-F4B1-0E70-43D04BDC429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4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7971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1412875"/>
            <a:ext cx="6781800" cy="3816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sz="1000" dirty="0">
              <a:ea typeface="ＭＳ Ｐゴシック" pitchFamily="1" charset="-128"/>
            </a:endParaRPr>
          </a:p>
          <a:p>
            <a:pPr defTabSz="1060685">
              <a:spcBef>
                <a:spcPct val="0"/>
              </a:spcBef>
            </a:pPr>
            <a:endParaRPr lang="en-US" dirty="0">
              <a:ea typeface="ＭＳ Ｐゴシック" pitchFamily="1" charset="-128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FBD807-3AA6-FA4F-B575-52D8CFEDFAE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7474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268254E0-D81D-30A6-D686-DF96002AA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>
            <a:extLst>
              <a:ext uri="{FF2B5EF4-FFF2-40B4-BE49-F238E27FC236}">
                <a16:creationId xmlns:a16="http://schemas.microsoft.com/office/drawing/2014/main" id="{0728B1FE-45D5-A4A8-3507-4C54943298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3:notes">
            <a:extLst>
              <a:ext uri="{FF2B5EF4-FFF2-40B4-BE49-F238E27FC236}">
                <a16:creationId xmlns:a16="http://schemas.microsoft.com/office/drawing/2014/main" id="{11BAB7DD-A30A-0174-299A-D59EA1029F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3:notes">
            <a:extLst>
              <a:ext uri="{FF2B5EF4-FFF2-40B4-BE49-F238E27FC236}">
                <a16:creationId xmlns:a16="http://schemas.microsoft.com/office/drawing/2014/main" id="{6A2A1FA1-2ABC-A2C0-879B-2AA26008E1A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6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51867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7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8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fld id="{00000000-1234-1234-1234-123412341234}" type="slidenum">
              <a:rPr kumimoji="0" lang="en-PH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  <a:tabLst/>
                <a:defRPr/>
              </a:pPr>
              <a:t>9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5508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0979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260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AF0FD-04FA-492C-BD3E-CDD143E08FBF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70832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54095-CC21-4D94-BC7B-0FA08CBEB5E2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764704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EA3AF-6B45-43E4-A74A-2D639CBF5284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41443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04BC9-AD00-44B3-83BF-A0C3C5B7A9B6}" type="datetime1">
              <a:rPr lang="en-PH" smtClean="0"/>
              <a:t>19/10/2024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15546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299B2-25D4-4918-9235-D3A40CCE17BF}" type="datetime1">
              <a:rPr lang="en-PH" smtClean="0"/>
              <a:t>19/10/2024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91953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165BC-BFC2-4974-933A-925F9F194C0C}" type="datetime1">
              <a:rPr lang="en-PH" smtClean="0"/>
              <a:t>19/10/2024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525314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4DD37-0066-46B5-9526-459379345818}" type="datetime1">
              <a:rPr lang="en-PH" smtClean="0"/>
              <a:t>19/10/2024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86391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21884-26D9-428B-90C5-826F0660CC53}" type="datetime1">
              <a:rPr lang="en-PH" smtClean="0"/>
              <a:t>19/10/2024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8971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7452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98210-DA13-4C11-A4D4-9AEC8299E82B}" type="datetime1">
              <a:rPr lang="en-PH" smtClean="0"/>
              <a:t>19/10/2024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53361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08778-6AD0-48A6-96F5-C43BE97F7F9C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90769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26644-6A5F-439D-865F-915037C3CCE0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5487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947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36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910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8028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7156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6722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9360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PH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602697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1AD25-CDC0-4B36-AE74-B97B96FF0B4D}" type="datetime1">
              <a:rPr lang="en-PH" smtClean="0"/>
              <a:t>19/10/2024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4A83B-DF6D-4B49-AB93-D65C83D3643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3372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81200" y="4445000"/>
            <a:ext cx="82296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l-P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45665" y="4166783"/>
            <a:ext cx="7715811" cy="1281111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anose="02050604050505020204" pitchFamily="18" charset="0"/>
                <a:ea typeface="ＭＳ Ｐゴシック" pitchFamily="34" charset="-128"/>
                <a:cs typeface="+mn-cs"/>
              </a:rPr>
              <a:t>   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F6D91E5-B938-4374-A426-F9F6BE8F2B9D}"/>
              </a:ext>
            </a:extLst>
          </p:cNvPr>
          <p:cNvCxnSpPr>
            <a:cxnSpLocks/>
          </p:cNvCxnSpPr>
          <p:nvPr/>
        </p:nvCxnSpPr>
        <p:spPr>
          <a:xfrm>
            <a:off x="925741" y="1384857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32" y="5793794"/>
            <a:ext cx="1083725" cy="90310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AA3F9E0-53CD-4E59-AE81-5AB1C0A1EA24}"/>
              </a:ext>
            </a:extLst>
          </p:cNvPr>
          <p:cNvSpPr/>
          <p:nvPr/>
        </p:nvSpPr>
        <p:spPr>
          <a:xfrm>
            <a:off x="2143557" y="5867092"/>
            <a:ext cx="4044591" cy="7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Address: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Prime Regional Center, </a:t>
            </a:r>
            <a:r>
              <a:rPr kumimoji="0" lang="en-P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Brgy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. Carpenter Hill, City of Koronadal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Telefax No.: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(083) 2288825/ (083) 2281893 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Website: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depedroxii.org   </a:t>
            </a:r>
            <a:r>
              <a:rPr kumimoji="0" lang="en-P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Email: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region12@deped.gov.ph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665544" y="6319973"/>
          <a:ext cx="2445486" cy="39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898">
                  <a:extLst>
                    <a:ext uri="{9D8B030D-6E8A-4147-A177-3AD203B41FA5}">
                      <a16:colId xmlns:a16="http://schemas.microsoft.com/office/drawing/2014/main" val="2727669443"/>
                    </a:ext>
                  </a:extLst>
                </a:gridCol>
                <a:gridCol w="909767">
                  <a:extLst>
                    <a:ext uri="{9D8B030D-6E8A-4147-A177-3AD203B41FA5}">
                      <a16:colId xmlns:a16="http://schemas.microsoft.com/office/drawing/2014/main" val="1669935666"/>
                    </a:ext>
                  </a:extLst>
                </a:gridCol>
                <a:gridCol w="330471">
                  <a:extLst>
                    <a:ext uri="{9D8B030D-6E8A-4147-A177-3AD203B41FA5}">
                      <a16:colId xmlns:a16="http://schemas.microsoft.com/office/drawing/2014/main" val="2827977784"/>
                    </a:ext>
                  </a:extLst>
                </a:gridCol>
                <a:gridCol w="369350">
                  <a:extLst>
                    <a:ext uri="{9D8B030D-6E8A-4147-A177-3AD203B41FA5}">
                      <a16:colId xmlns:a16="http://schemas.microsoft.com/office/drawing/2014/main" val="2536255682"/>
                    </a:ext>
                  </a:extLst>
                </a:gridCol>
              </a:tblGrid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Doc. Ref. Code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r>
                        <a:rPr lang="en-PH" sz="8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RO12-ASD-F422</a:t>
                      </a:r>
                      <a:endParaRPr lang="en-PH" sz="11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Rev</a:t>
                      </a:r>
                      <a:endParaRPr lang="en-PH" sz="11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00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32667"/>
                  </a:ext>
                </a:extLst>
              </a:tr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Effectivity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09.22.2023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Page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217962"/>
                  </a:ext>
                </a:extLst>
              </a:tr>
            </a:tbl>
          </a:graphicData>
        </a:graphic>
      </p:graphicFrame>
      <p:pic>
        <p:nvPicPr>
          <p:cNvPr id="1026" name="Picture 2" descr="create-qr-code (150×15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741" y="587491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80AD48-A2CE-4E55-A111-89DBEE1427A6}"/>
              </a:ext>
            </a:extLst>
          </p:cNvPr>
          <p:cNvCxnSpPr>
            <a:cxnSpLocks/>
          </p:cNvCxnSpPr>
          <p:nvPr/>
        </p:nvCxnSpPr>
        <p:spPr>
          <a:xfrm>
            <a:off x="1128000" y="5750272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F6DFAC8-6E47-4293-9518-777A938A4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54" y="3972"/>
            <a:ext cx="4865030" cy="1292464"/>
          </a:xfrm>
          <a:prstGeom prst="rect">
            <a:avLst/>
          </a:prstGeom>
        </p:spPr>
      </p:pic>
      <p:sp>
        <p:nvSpPr>
          <p:cNvPr id="5" name="Google Shape;55;p1">
            <a:extLst>
              <a:ext uri="{FF2B5EF4-FFF2-40B4-BE49-F238E27FC236}">
                <a16:creationId xmlns:a16="http://schemas.microsoft.com/office/drawing/2014/main" id="{B880C648-DC93-A882-A1E8-93DBAAAF1366}"/>
              </a:ext>
            </a:extLst>
          </p:cNvPr>
          <p:cNvSpPr txBox="1"/>
          <p:nvPr/>
        </p:nvSpPr>
        <p:spPr>
          <a:xfrm>
            <a:off x="0" y="1498971"/>
            <a:ext cx="12192000" cy="6924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PH" sz="2900" b="1" dirty="0">
                <a:solidFill>
                  <a:schemeClr val="bg1"/>
                </a:solidFill>
                <a:effectLst/>
                <a:latin typeface="Bookman Old Style" panose="02050604050505020204" pitchFamily="18" charset="0"/>
                <a:ea typeface="Bookman Old Style" panose="02050604050505020204" pitchFamily="18" charset="0"/>
                <a:cs typeface="Bookman Old Style" panose="02050604050505020204" pitchFamily="18" charset="0"/>
              </a:rPr>
              <a:t>Private Schools Program Implementation Review (PSPIR) </a:t>
            </a:r>
            <a:endParaRPr kumimoji="0" lang="en-US" sz="2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anose="02050604050505020204" pitchFamily="18" charset="0"/>
              <a:ea typeface="Poppins"/>
              <a:cs typeface="Poppins"/>
              <a:sym typeface="Arial"/>
            </a:endParaRPr>
          </a:p>
        </p:txBody>
      </p:sp>
      <p:pic>
        <p:nvPicPr>
          <p:cNvPr id="7" name="Google Shape;153;p22">
            <a:extLst>
              <a:ext uri="{FF2B5EF4-FFF2-40B4-BE49-F238E27FC236}">
                <a16:creationId xmlns:a16="http://schemas.microsoft.com/office/drawing/2014/main" id="{1DDD11C2-AC8B-F64A-0D8B-BBAC93949F1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2479" y="3626873"/>
            <a:ext cx="11222181" cy="196953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5D8B82-5E89-091E-4EF7-5FFD253BC428}"/>
              </a:ext>
            </a:extLst>
          </p:cNvPr>
          <p:cNvSpPr/>
          <p:nvPr/>
        </p:nvSpPr>
        <p:spPr>
          <a:xfrm>
            <a:off x="0" y="3363980"/>
            <a:ext cx="4057329" cy="1881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26600C9-118B-5439-8DC6-D1F99F50C862}"/>
              </a:ext>
            </a:extLst>
          </p:cNvPr>
          <p:cNvSpPr/>
          <p:nvPr/>
        </p:nvSpPr>
        <p:spPr>
          <a:xfrm>
            <a:off x="4057329" y="3363011"/>
            <a:ext cx="4261755" cy="18814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D986E0-BC0B-758E-60A2-E5E8BB2B249A}"/>
              </a:ext>
            </a:extLst>
          </p:cNvPr>
          <p:cNvSpPr/>
          <p:nvPr/>
        </p:nvSpPr>
        <p:spPr>
          <a:xfrm>
            <a:off x="8223029" y="3335031"/>
            <a:ext cx="3975542" cy="216120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AD2C01-6D83-C0B9-F000-45F56EB5FE5A}"/>
              </a:ext>
            </a:extLst>
          </p:cNvPr>
          <p:cNvSpPr txBox="1"/>
          <p:nvPr/>
        </p:nvSpPr>
        <p:spPr>
          <a:xfrm>
            <a:off x="4260327" y="2707725"/>
            <a:ext cx="5069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Bookman Old Style" panose="02050604050505020204" pitchFamily="18" charset="0"/>
              </a:rPr>
              <a:t>Date: October 25, 2024</a:t>
            </a:r>
          </a:p>
          <a:p>
            <a:r>
              <a:rPr lang="en-US" sz="1600" dirty="0">
                <a:latin typeface="Bookman Old Style" panose="02050604050505020204" pitchFamily="18" charset="0"/>
              </a:rPr>
              <a:t>Venue: _________________________________</a:t>
            </a:r>
            <a:endParaRPr lang="en-PH" sz="1600" dirty="0">
              <a:latin typeface="Bookman Old Style" panose="0205060405050502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3D8AD-179C-4BF1-4ACA-320295ABFAD5}"/>
              </a:ext>
            </a:extLst>
          </p:cNvPr>
          <p:cNvSpPr txBox="1"/>
          <p:nvPr/>
        </p:nvSpPr>
        <p:spPr>
          <a:xfrm>
            <a:off x="1601694" y="2426609"/>
            <a:ext cx="1038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latin typeface="Bookman Old Style" panose="02050604050505020204" pitchFamily="18" charset="0"/>
              </a:rPr>
              <a:t>Theme: Equity, Quality, Resiliency and Well-being and Enabling Mechanism-Governance</a:t>
            </a:r>
            <a:endParaRPr lang="en-PH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28613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Re-scheduled </a:t>
            </a:r>
            <a:r>
              <a:rPr lang="en-PH" sz="2400" kern="0" dirty="0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_____ </a:t>
            </a: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Quarter Outputs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46" name="Google Shape;14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7" name="Google Shape;147;p7"/>
          <p:cNvGraphicFramePr/>
          <p:nvPr/>
        </p:nvGraphicFramePr>
        <p:xfrm>
          <a:off x="309875" y="1241641"/>
          <a:ext cx="11572250" cy="34988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9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 Output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Physical Target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Estimated Time of Completion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Remarks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8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Additional </a:t>
            </a:r>
            <a:r>
              <a:rPr lang="en-PH" sz="2400" kern="0" dirty="0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________ </a:t>
            </a: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Quarter Outputs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54" name="Google Shape;15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5" name="Google Shape;155;p8"/>
          <p:cNvGraphicFramePr/>
          <p:nvPr/>
        </p:nvGraphicFramePr>
        <p:xfrm>
          <a:off x="309875" y="1002154"/>
          <a:ext cx="11572250" cy="42111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9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800" b="0" u="none" strike="noStrike" cap="none" dirty="0">
                          <a:latin typeface="Bookman Old Style" panose="02050604050505020204" pitchFamily="18" charset="0"/>
                        </a:rPr>
                        <a:t> Output</a:t>
                      </a:r>
                      <a:endParaRPr sz="1800" b="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800" b="0" u="none" strike="noStrike" cap="none">
                          <a:latin typeface="Bookman Old Style" panose="02050604050505020204" pitchFamily="18" charset="0"/>
                        </a:rPr>
                        <a:t>Physical Target</a:t>
                      </a:r>
                      <a:endParaRPr sz="1800" b="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800" b="0" u="none" strike="noStrike" cap="none">
                          <a:latin typeface="Bookman Old Style" panose="02050604050505020204" pitchFamily="18" charset="0"/>
                        </a:rPr>
                        <a:t>Estimated Time of Completion</a:t>
                      </a:r>
                      <a:endParaRPr sz="1800" b="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800" b="0" u="none" strike="noStrike" cap="none">
                          <a:latin typeface="Bookman Old Style" panose="02050604050505020204" pitchFamily="18" charset="0"/>
                        </a:rPr>
                        <a:t>Remarks</a:t>
                      </a:r>
                      <a:endParaRPr sz="1800" b="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b="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b="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b="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b="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4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Terminated </a:t>
            </a:r>
            <a:r>
              <a:rPr lang="en-PH" sz="2400" kern="0" dirty="0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____ </a:t>
            </a: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Quarter Outputs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63" name="Google Shape;163;p9"/>
          <p:cNvGraphicFramePr/>
          <p:nvPr/>
        </p:nvGraphicFramePr>
        <p:xfrm>
          <a:off x="284475" y="1089633"/>
          <a:ext cx="11623050" cy="343577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941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76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 Output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Physical Target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Reasons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5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95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81200" y="4445000"/>
            <a:ext cx="82296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l-P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45665" y="4166783"/>
            <a:ext cx="7715811" cy="1281111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anose="02050604050505020204" pitchFamily="18" charset="0"/>
                <a:ea typeface="ＭＳ Ｐゴシック" pitchFamily="34" charset="-128"/>
                <a:cs typeface="+mn-cs"/>
              </a:rPr>
              <a:t>   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F6D91E5-B938-4374-A426-F9F6BE8F2B9D}"/>
              </a:ext>
            </a:extLst>
          </p:cNvPr>
          <p:cNvCxnSpPr>
            <a:cxnSpLocks/>
          </p:cNvCxnSpPr>
          <p:nvPr/>
        </p:nvCxnSpPr>
        <p:spPr>
          <a:xfrm>
            <a:off x="925741" y="1384857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32" y="5793794"/>
            <a:ext cx="1083725" cy="90310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AA3F9E0-53CD-4E59-AE81-5AB1C0A1EA24}"/>
              </a:ext>
            </a:extLst>
          </p:cNvPr>
          <p:cNvSpPr/>
          <p:nvPr/>
        </p:nvSpPr>
        <p:spPr>
          <a:xfrm>
            <a:off x="2143557" y="5867092"/>
            <a:ext cx="4044591" cy="7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Address: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Prime Regional Center, </a:t>
            </a:r>
            <a:r>
              <a:rPr kumimoji="0" lang="en-P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Brgy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. Carpenter Hill, City of Koronadal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Telefax No.: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(083) 2288825/ (083) 2281893 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Website: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depedroxii.org   </a:t>
            </a:r>
            <a:r>
              <a:rPr kumimoji="0" lang="en-P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Email: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region12@deped.gov.ph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665544" y="6319973"/>
          <a:ext cx="2445486" cy="39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898">
                  <a:extLst>
                    <a:ext uri="{9D8B030D-6E8A-4147-A177-3AD203B41FA5}">
                      <a16:colId xmlns:a16="http://schemas.microsoft.com/office/drawing/2014/main" val="2727669443"/>
                    </a:ext>
                  </a:extLst>
                </a:gridCol>
                <a:gridCol w="909767">
                  <a:extLst>
                    <a:ext uri="{9D8B030D-6E8A-4147-A177-3AD203B41FA5}">
                      <a16:colId xmlns:a16="http://schemas.microsoft.com/office/drawing/2014/main" val="1669935666"/>
                    </a:ext>
                  </a:extLst>
                </a:gridCol>
                <a:gridCol w="330471">
                  <a:extLst>
                    <a:ext uri="{9D8B030D-6E8A-4147-A177-3AD203B41FA5}">
                      <a16:colId xmlns:a16="http://schemas.microsoft.com/office/drawing/2014/main" val="2827977784"/>
                    </a:ext>
                  </a:extLst>
                </a:gridCol>
                <a:gridCol w="369350">
                  <a:extLst>
                    <a:ext uri="{9D8B030D-6E8A-4147-A177-3AD203B41FA5}">
                      <a16:colId xmlns:a16="http://schemas.microsoft.com/office/drawing/2014/main" val="2536255682"/>
                    </a:ext>
                  </a:extLst>
                </a:gridCol>
              </a:tblGrid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Doc. Ref. Code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r>
                        <a:rPr lang="en-PH" sz="8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RO12-ASD-F422</a:t>
                      </a:r>
                      <a:endParaRPr lang="en-PH" sz="11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Rev</a:t>
                      </a:r>
                      <a:endParaRPr lang="en-PH" sz="11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00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32667"/>
                  </a:ext>
                </a:extLst>
              </a:tr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Effectivity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09.22.2023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Page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217962"/>
                  </a:ext>
                </a:extLst>
              </a:tr>
            </a:tbl>
          </a:graphicData>
        </a:graphic>
      </p:graphicFrame>
      <p:pic>
        <p:nvPicPr>
          <p:cNvPr id="1026" name="Picture 2" descr="create-qr-code (150×15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741" y="587491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80AD48-A2CE-4E55-A111-89DBEE1427A6}"/>
              </a:ext>
            </a:extLst>
          </p:cNvPr>
          <p:cNvCxnSpPr>
            <a:cxnSpLocks/>
          </p:cNvCxnSpPr>
          <p:nvPr/>
        </p:nvCxnSpPr>
        <p:spPr>
          <a:xfrm>
            <a:off x="1128000" y="5750272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F6DFAC8-6E47-4293-9518-777A938A4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54" y="3972"/>
            <a:ext cx="4865030" cy="1292464"/>
          </a:xfrm>
          <a:prstGeom prst="rect">
            <a:avLst/>
          </a:prstGeom>
        </p:spPr>
      </p:pic>
      <p:sp>
        <p:nvSpPr>
          <p:cNvPr id="5" name="Google Shape;55;p1">
            <a:extLst>
              <a:ext uri="{FF2B5EF4-FFF2-40B4-BE49-F238E27FC236}">
                <a16:creationId xmlns:a16="http://schemas.microsoft.com/office/drawing/2014/main" id="{B880C648-DC93-A882-A1E8-93DBAAAF1366}"/>
              </a:ext>
            </a:extLst>
          </p:cNvPr>
          <p:cNvSpPr txBox="1"/>
          <p:nvPr/>
        </p:nvSpPr>
        <p:spPr>
          <a:xfrm>
            <a:off x="7569" y="1887377"/>
            <a:ext cx="12192000" cy="110795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PH" sz="2800" dirty="0">
                <a:solidFill>
                  <a:schemeClr val="bg1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kumimoji="0" lang="en-PH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PH" sz="2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Performance Indicators on </a:t>
            </a:r>
            <a:r>
              <a:rPr lang="en-PH" sz="2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  <a:ea typeface="Bookman Old Style" panose="02050604050505020204" pitchFamily="18" charset="0"/>
                <a:cs typeface="Bookman Old Style" panose="02050604050505020204" pitchFamily="18" charset="0"/>
              </a:rPr>
              <a:t>Equity, Quality, Resiliency and Well-being and Enabling Mechanism-Governance</a:t>
            </a:r>
            <a:r>
              <a:rPr lang="en-PH" sz="2800" dirty="0">
                <a:solidFill>
                  <a:schemeClr val="bg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anose="02050604050505020204" pitchFamily="18" charset="0"/>
              <a:ea typeface="Poppins"/>
              <a:cs typeface="Poppins"/>
              <a:sym typeface="Arial"/>
            </a:endParaRPr>
          </a:p>
        </p:txBody>
      </p:sp>
      <p:pic>
        <p:nvPicPr>
          <p:cNvPr id="7" name="Google Shape;153;p22">
            <a:extLst>
              <a:ext uri="{FF2B5EF4-FFF2-40B4-BE49-F238E27FC236}">
                <a16:creationId xmlns:a16="http://schemas.microsoft.com/office/drawing/2014/main" id="{1DDD11C2-AC8B-F64A-0D8B-BBAC93949F1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2479" y="3626873"/>
            <a:ext cx="11222181" cy="196953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5D8B82-5E89-091E-4EF7-5FFD253BC428}"/>
              </a:ext>
            </a:extLst>
          </p:cNvPr>
          <p:cNvSpPr/>
          <p:nvPr/>
        </p:nvSpPr>
        <p:spPr>
          <a:xfrm>
            <a:off x="0" y="3363980"/>
            <a:ext cx="4057329" cy="1881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26600C9-118B-5439-8DC6-D1F99F50C862}"/>
              </a:ext>
            </a:extLst>
          </p:cNvPr>
          <p:cNvSpPr/>
          <p:nvPr/>
        </p:nvSpPr>
        <p:spPr>
          <a:xfrm>
            <a:off x="4057329" y="3363011"/>
            <a:ext cx="4261755" cy="18814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D986E0-BC0B-758E-60A2-E5E8BB2B249A}"/>
              </a:ext>
            </a:extLst>
          </p:cNvPr>
          <p:cNvSpPr/>
          <p:nvPr/>
        </p:nvSpPr>
        <p:spPr>
          <a:xfrm>
            <a:off x="8223029" y="3335031"/>
            <a:ext cx="3975542" cy="216120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0954788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0"/>
            <a:ext cx="12192000" cy="98797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Percentage of </a:t>
            </a:r>
            <a:r>
              <a:rPr lang="en-US" sz="2200" dirty="0">
                <a:solidFill>
                  <a:schemeClr val="bg1"/>
                </a:solidFill>
                <a:latin typeface="Bookman Old Style" panose="02050604050505020204" pitchFamily="18" charset="0"/>
              </a:rPr>
              <a:t>Completion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in </a:t>
            </a:r>
            <a:r>
              <a:rPr lang="en-US" sz="2200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Elementary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Private Schools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with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Gender Parity Index (GPI) for SY 2023-2024 (Target versus Actual)  </a:t>
            </a: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76B3FE-54D4-3FCA-578F-94F68E68DC0B}"/>
              </a:ext>
            </a:extLst>
          </p:cNvPr>
          <p:cNvSpPr txBox="1"/>
          <p:nvPr/>
        </p:nvSpPr>
        <p:spPr>
          <a:xfrm>
            <a:off x="0" y="1232383"/>
            <a:ext cx="658998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Equity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169219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0"/>
            <a:ext cx="12192000" cy="98797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Percentage of </a:t>
            </a:r>
            <a:r>
              <a:rPr lang="en-US" sz="2400" dirty="0">
                <a:solidFill>
                  <a:schemeClr val="bg1"/>
                </a:solidFill>
                <a:latin typeface="Bookman Old Style" panose="02050604050505020204" pitchFamily="18" charset="0"/>
              </a:rPr>
              <a:t>Completion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in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Secondary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Private Schools 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with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</a:rPr>
              <a:t>Gender Parity Index (GPI) for SY 2023-2024 (Target versus Actual)  </a:t>
            </a: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76B3FE-54D4-3FCA-578F-94F68E68DC0B}"/>
              </a:ext>
            </a:extLst>
          </p:cNvPr>
          <p:cNvSpPr txBox="1"/>
          <p:nvPr/>
        </p:nvSpPr>
        <p:spPr>
          <a:xfrm>
            <a:off x="0" y="1232383"/>
            <a:ext cx="6589986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Equity</a:t>
            </a:r>
            <a:endParaRPr kumimoji="0" lang="en-PH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253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28438"/>
            <a:ext cx="12192000" cy="8309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CA3FFB-2F90-08FF-F2FF-AB743D0079CE}"/>
              </a:ext>
            </a:extLst>
          </p:cNvPr>
          <p:cNvSpPr txBox="1"/>
          <p:nvPr/>
        </p:nvSpPr>
        <p:spPr>
          <a:xfrm>
            <a:off x="0" y="121523"/>
            <a:ext cx="12244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Bookman Old Style" panose="02050604050505020204" pitchFamily="18" charset="0"/>
              </a:rPr>
              <a:t>Percentage of </a:t>
            </a:r>
            <a:r>
              <a:rPr lang="en-US" b="1" dirty="0">
                <a:solidFill>
                  <a:schemeClr val="bg1"/>
                </a:solidFill>
                <a:latin typeface="Bookman Old Style" panose="02050604050505020204" pitchFamily="18" charset="0"/>
              </a:rPr>
              <a:t>K to 3 Learners Segmented by Private School </a:t>
            </a:r>
            <a:r>
              <a:rPr lang="en-US" dirty="0">
                <a:solidFill>
                  <a:schemeClr val="bg1"/>
                </a:solidFill>
                <a:latin typeface="Bookman Old Style" panose="02050604050505020204" pitchFamily="18" charset="0"/>
              </a:rPr>
              <a:t>and Gender Attaining Nearly Proficient Level in English, Filipino and Math for SY 2023-2024 (ELNA results) (Target versus Actual) </a:t>
            </a:r>
            <a:endParaRPr lang="en-PH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6948F9-D92A-F41E-7A2C-0AD72E9AE1C4}"/>
              </a:ext>
            </a:extLst>
          </p:cNvPr>
          <p:cNvSpPr txBox="1"/>
          <p:nvPr/>
        </p:nvSpPr>
        <p:spPr>
          <a:xfrm>
            <a:off x="0" y="1074727"/>
            <a:ext cx="669509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</a:t>
            </a:r>
            <a:r>
              <a:rPr lang="en-PH" sz="2400" dirty="0"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Quality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543105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28438"/>
            <a:ext cx="12192000" cy="8309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CA3FFB-2F90-08FF-F2FF-AB743D0079CE}"/>
              </a:ext>
            </a:extLst>
          </p:cNvPr>
          <p:cNvSpPr txBox="1"/>
          <p:nvPr/>
        </p:nvSpPr>
        <p:spPr>
          <a:xfrm>
            <a:off x="304800" y="89993"/>
            <a:ext cx="119397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Percentage of </a:t>
            </a:r>
            <a:r>
              <a:rPr lang="en-US" sz="2000" b="1" dirty="0">
                <a:solidFill>
                  <a:srgbClr val="FFFFFF"/>
                </a:solidFill>
                <a:latin typeface="Bookman Old Style" panose="02050604050505020204" pitchFamily="18" charset="0"/>
              </a:rPr>
              <a:t>Grade 6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Learners Segmented by Private School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and Gender Attaining Nearly Proficient Level in Literacy and Numeracy for SY 2023-2024 (NAT) (Target versus Actual) </a:t>
            </a:r>
            <a:endParaRPr kumimoji="0" lang="en-PH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A5116A1-3131-13E3-DC11-BF5CD6718F25}"/>
              </a:ext>
            </a:extLst>
          </p:cNvPr>
          <p:cNvSpPr txBox="1"/>
          <p:nvPr/>
        </p:nvSpPr>
        <p:spPr>
          <a:xfrm>
            <a:off x="0" y="1074727"/>
            <a:ext cx="669509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</a:t>
            </a:r>
            <a:r>
              <a:rPr lang="en-PH" sz="2400" dirty="0"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Quality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667193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28438"/>
            <a:ext cx="12192000" cy="8309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CA3FFB-2F90-08FF-F2FF-AB743D0079CE}"/>
              </a:ext>
            </a:extLst>
          </p:cNvPr>
          <p:cNvSpPr txBox="1"/>
          <p:nvPr/>
        </p:nvSpPr>
        <p:spPr>
          <a:xfrm>
            <a:off x="0" y="121523"/>
            <a:ext cx="12244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Percentage of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Grade 10 Learners Segmented by Private School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and Gender Attaining Nearly Proficient Level in Stage 2 Literacy and Numeracy Standards for SY 2023-2024 (NAT) (Target versus Actual) </a:t>
            </a:r>
            <a:endParaRPr kumimoji="0" lang="en-PH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D9DA23-B922-1786-0865-CC634375BC8A}"/>
              </a:ext>
            </a:extLst>
          </p:cNvPr>
          <p:cNvSpPr txBox="1"/>
          <p:nvPr/>
        </p:nvSpPr>
        <p:spPr>
          <a:xfrm>
            <a:off x="0" y="1074727"/>
            <a:ext cx="669509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</a:t>
            </a:r>
            <a:r>
              <a:rPr lang="en-PH" sz="2400" dirty="0"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Quality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3792477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28438"/>
            <a:ext cx="12192000" cy="8309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CA3FFB-2F90-08FF-F2FF-AB743D0079CE}"/>
              </a:ext>
            </a:extLst>
          </p:cNvPr>
          <p:cNvSpPr txBox="1"/>
          <p:nvPr/>
        </p:nvSpPr>
        <p:spPr>
          <a:xfrm>
            <a:off x="304800" y="89993"/>
            <a:ext cx="1193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Percentage of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Grade 12 Learners Segmented by Private School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and Gender Attaining Nearly Proficient Level in Stage 3 Literacy and Numeracy Standards for SY 2023-2024 (NAT) (Target versus Actual) </a:t>
            </a:r>
            <a:endParaRPr kumimoji="0" lang="en-PH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E5AD8A-04E0-BFFC-B596-1AE0570C23C5}"/>
              </a:ext>
            </a:extLst>
          </p:cNvPr>
          <p:cNvSpPr txBox="1"/>
          <p:nvPr/>
        </p:nvSpPr>
        <p:spPr>
          <a:xfrm>
            <a:off x="0" y="1074727"/>
            <a:ext cx="669509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Performance Indicators on </a:t>
            </a:r>
            <a:r>
              <a:rPr lang="en-PH" sz="2400" dirty="0"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Quality</a:t>
            </a:r>
            <a:endParaRPr lang="en-PH" sz="1400" dirty="0"/>
          </a:p>
        </p:txBody>
      </p:sp>
    </p:spTree>
    <p:extLst>
      <p:ext uri="{BB962C8B-B14F-4D97-AF65-F5344CB8AC3E}">
        <p14:creationId xmlns:p14="http://schemas.microsoft.com/office/powerpoint/2010/main" val="4071095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>
          <a:extLst>
            <a:ext uri="{FF2B5EF4-FFF2-40B4-BE49-F238E27FC236}">
              <a16:creationId xmlns:a16="http://schemas.microsoft.com/office/drawing/2014/main" id="{3725583F-8DA6-4226-731F-AD4C687E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>
            <a:extLst>
              <a:ext uri="{FF2B5EF4-FFF2-40B4-BE49-F238E27FC236}">
                <a16:creationId xmlns:a16="http://schemas.microsoft.com/office/drawing/2014/main" id="{F98512B9-C208-AE28-74ED-B60BAFB4C9C2}"/>
              </a:ext>
            </a:extLst>
          </p:cNvPr>
          <p:cNvSpPr txBox="1"/>
          <p:nvPr/>
        </p:nvSpPr>
        <p:spPr>
          <a:xfrm>
            <a:off x="0" y="0"/>
            <a:ext cx="12192000" cy="124164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Arial"/>
                <a:sym typeface="Arial"/>
              </a:rPr>
              <a:t>Scope of Private Schools in the Division of _____________</a:t>
            </a:r>
          </a:p>
        </p:txBody>
      </p:sp>
      <p:pic>
        <p:nvPicPr>
          <p:cNvPr id="146" name="Google Shape;146;p7">
            <a:extLst>
              <a:ext uri="{FF2B5EF4-FFF2-40B4-BE49-F238E27FC236}">
                <a16:creationId xmlns:a16="http://schemas.microsoft.com/office/drawing/2014/main" id="{AA282664-0053-FC2A-4FA7-E198E014584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31678F-0419-AEB8-7400-090EC52B4167}"/>
              </a:ext>
            </a:extLst>
          </p:cNvPr>
          <p:cNvSpPr txBox="1"/>
          <p:nvPr/>
        </p:nvSpPr>
        <p:spPr>
          <a:xfrm>
            <a:off x="1330960" y="5884531"/>
            <a:ext cx="953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Note: At the end of the table, please include the total number of schools with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Government Permit</a:t>
            </a:r>
            <a:endParaRPr kumimoji="0" lang="en-PH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995F3C-F540-96F3-364A-61CD50EA2495}"/>
              </a:ext>
            </a:extLst>
          </p:cNvPr>
          <p:cNvSpPr txBox="1"/>
          <p:nvPr/>
        </p:nvSpPr>
        <p:spPr>
          <a:xfrm>
            <a:off x="588580" y="1531987"/>
            <a:ext cx="22492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>
                <a:latin typeface="Bookman Old Style" panose="02050604050505020204" pitchFamily="18" charset="0"/>
              </a:rPr>
              <a:t>29</a:t>
            </a:r>
            <a:endParaRPr lang="en-PH" sz="11500" b="1" dirty="0">
              <a:latin typeface="Bookman Old Style" panose="020506040505050202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E876AD-9C95-F976-AFDB-6E39F9E34274}"/>
              </a:ext>
            </a:extLst>
          </p:cNvPr>
          <p:cNvSpPr txBox="1"/>
          <p:nvPr/>
        </p:nvSpPr>
        <p:spPr>
          <a:xfrm>
            <a:off x="2606566" y="2635343"/>
            <a:ext cx="2123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Bookman Old Style" panose="02050604050505020204" pitchFamily="18" charset="0"/>
              </a:rPr>
              <a:t>Total Private Education Institutions </a:t>
            </a:r>
            <a:endParaRPr lang="en-PH" sz="1200" dirty="0">
              <a:latin typeface="Bookman Old Style" panose="020506040505050202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A8EDC3-73AF-2D4D-8ED3-360C4B5EB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076236"/>
              </p:ext>
            </p:extLst>
          </p:nvPr>
        </p:nvGraphicFramePr>
        <p:xfrm>
          <a:off x="665656" y="3526763"/>
          <a:ext cx="3254703" cy="13817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533051">
                  <a:extLst>
                    <a:ext uri="{9D8B030D-6E8A-4147-A177-3AD203B41FA5}">
                      <a16:colId xmlns:a16="http://schemas.microsoft.com/office/drawing/2014/main" val="1373393235"/>
                    </a:ext>
                  </a:extLst>
                </a:gridCol>
                <a:gridCol w="1721652">
                  <a:extLst>
                    <a:ext uri="{9D8B030D-6E8A-4147-A177-3AD203B41FA5}">
                      <a16:colId xmlns:a16="http://schemas.microsoft.com/office/drawing/2014/main" val="411515926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Total Number of PEIs by Level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874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Elementary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Secondary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668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3888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AC3D54-77A6-2C77-B521-C9E372C5C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49909"/>
              </p:ext>
            </p:extLst>
          </p:nvPr>
        </p:nvGraphicFramePr>
        <p:xfrm>
          <a:off x="5297213" y="1930450"/>
          <a:ext cx="6229131" cy="25603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364827">
                  <a:extLst>
                    <a:ext uri="{9D8B030D-6E8A-4147-A177-3AD203B41FA5}">
                      <a16:colId xmlns:a16="http://schemas.microsoft.com/office/drawing/2014/main" val="811632188"/>
                    </a:ext>
                  </a:extLst>
                </a:gridCol>
                <a:gridCol w="1787927">
                  <a:extLst>
                    <a:ext uri="{9D8B030D-6E8A-4147-A177-3AD203B41FA5}">
                      <a16:colId xmlns:a16="http://schemas.microsoft.com/office/drawing/2014/main" val="1913496331"/>
                    </a:ext>
                  </a:extLst>
                </a:gridCol>
                <a:gridCol w="2076377">
                  <a:extLst>
                    <a:ext uri="{9D8B030D-6E8A-4147-A177-3AD203B41FA5}">
                      <a16:colId xmlns:a16="http://schemas.microsoft.com/office/drawing/2014/main" val="839576109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Data on the Number of PEIs with Government Recognition  and Government Permit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88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Total Number of PEIs by Level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Government Recognition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Bookman Old Style" panose="02050604050505020204" pitchFamily="18" charset="0"/>
                        </a:rPr>
                        <a:t>Government Permit 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467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Bookman Old Style" panose="02050604050505020204" pitchFamily="18" charset="0"/>
                        </a:rPr>
                        <a:t>Elementary = Total No. of PEIs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9079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Bookman Old Style" panose="02050604050505020204" pitchFamily="18" charset="0"/>
                        </a:rPr>
                        <a:t>Secondary = Total No. of PEIs</a:t>
                      </a:r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623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4455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"/>
          <p:cNvSpPr txBox="1"/>
          <p:nvPr/>
        </p:nvSpPr>
        <p:spPr>
          <a:xfrm>
            <a:off x="0" y="0"/>
            <a:ext cx="12192000" cy="120032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Proportion of Private Schools Achieving Ideal Ratio on Classrooms, Teachers, Seats, ICT Package and SLMs</a:t>
            </a:r>
            <a:r>
              <a:rPr lang="en-US" sz="2400" dirty="0">
                <a:solidFill>
                  <a:srgbClr val="FFFFFF"/>
                </a:solidFill>
                <a:latin typeface="Bookman Old Style" panose="02050604050505020204" pitchFamily="18" charset="0"/>
              </a:rPr>
              <a:t> by Level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 panose="02050604050505020204" pitchFamily="18" charset="0"/>
                <a:ea typeface="+mn-ea"/>
                <a:cs typeface="+mn-cs"/>
              </a:rPr>
              <a:t> for SY 2024-2025 (Target versus Actual) 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 panose="02050604050505020204" pitchFamily="18" charset="0"/>
              <a:ea typeface="+mn-ea"/>
              <a:cs typeface="Arial"/>
              <a:sym typeface="Arial"/>
            </a:endParaRPr>
          </a:p>
        </p:txBody>
      </p:sp>
      <p:pic>
        <p:nvPicPr>
          <p:cNvPr id="162" name="Google Shape;16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D6C927-FC49-FFFC-AD51-15C8BC449F38}"/>
              </a:ext>
            </a:extLst>
          </p:cNvPr>
          <p:cNvSpPr txBox="1"/>
          <p:nvPr/>
        </p:nvSpPr>
        <p:spPr>
          <a:xfrm>
            <a:off x="0" y="1494745"/>
            <a:ext cx="7020910" cy="461665"/>
          </a:xfrm>
          <a:prstGeom prst="rect">
            <a:avLst/>
          </a:prstGeom>
          <a:solidFill>
            <a:srgbClr val="FF3399"/>
          </a:solidFill>
        </p:spPr>
        <p:txBody>
          <a:bodyPr wrap="square">
            <a:spAutoFit/>
          </a:bodyPr>
          <a:lstStyle/>
          <a:p>
            <a:r>
              <a:rPr kumimoji="0" lang="en-PH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Division Enabling Mechanism on </a:t>
            </a:r>
            <a:r>
              <a:rPr lang="en-PH" sz="2400" dirty="0">
                <a:solidFill>
                  <a:schemeClr val="bg1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Governance </a:t>
            </a:r>
            <a:endParaRPr lang="en-PH" sz="1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9643A89-592E-F178-3C32-A4776B9F2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166236"/>
              </p:ext>
            </p:extLst>
          </p:nvPr>
        </p:nvGraphicFramePr>
        <p:xfrm>
          <a:off x="530772" y="2527445"/>
          <a:ext cx="11130456" cy="330232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855076">
                  <a:extLst>
                    <a:ext uri="{9D8B030D-6E8A-4147-A177-3AD203B41FA5}">
                      <a16:colId xmlns:a16="http://schemas.microsoft.com/office/drawing/2014/main" val="1986533584"/>
                    </a:ext>
                  </a:extLst>
                </a:gridCol>
                <a:gridCol w="1855076">
                  <a:extLst>
                    <a:ext uri="{9D8B030D-6E8A-4147-A177-3AD203B41FA5}">
                      <a16:colId xmlns:a16="http://schemas.microsoft.com/office/drawing/2014/main" val="2328824488"/>
                    </a:ext>
                  </a:extLst>
                </a:gridCol>
                <a:gridCol w="1855076">
                  <a:extLst>
                    <a:ext uri="{9D8B030D-6E8A-4147-A177-3AD203B41FA5}">
                      <a16:colId xmlns:a16="http://schemas.microsoft.com/office/drawing/2014/main" val="3527178328"/>
                    </a:ext>
                  </a:extLst>
                </a:gridCol>
                <a:gridCol w="1855076">
                  <a:extLst>
                    <a:ext uri="{9D8B030D-6E8A-4147-A177-3AD203B41FA5}">
                      <a16:colId xmlns:a16="http://schemas.microsoft.com/office/drawing/2014/main" val="334191272"/>
                    </a:ext>
                  </a:extLst>
                </a:gridCol>
                <a:gridCol w="1855076">
                  <a:extLst>
                    <a:ext uri="{9D8B030D-6E8A-4147-A177-3AD203B41FA5}">
                      <a16:colId xmlns:a16="http://schemas.microsoft.com/office/drawing/2014/main" val="765022565"/>
                    </a:ext>
                  </a:extLst>
                </a:gridCol>
                <a:gridCol w="1855076">
                  <a:extLst>
                    <a:ext uri="{9D8B030D-6E8A-4147-A177-3AD203B41FA5}">
                      <a16:colId xmlns:a16="http://schemas.microsoft.com/office/drawing/2014/main" val="3186345838"/>
                    </a:ext>
                  </a:extLst>
                </a:gridCol>
              </a:tblGrid>
              <a:tr h="85491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Level 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Teacher and Pupil Ratio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Classroom and Pupil Ratio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Seat and Pupil Ratio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ICT Package and Pupil Ratio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SLMs and Pupil Ratio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375861"/>
                  </a:ext>
                </a:extLst>
              </a:tr>
              <a:tr h="611853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Kindergarten 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313164"/>
                  </a:ext>
                </a:extLst>
              </a:tr>
              <a:tr h="611853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Elementary 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49548"/>
                  </a:ext>
                </a:extLst>
              </a:tr>
              <a:tr h="611853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Junior HS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152624"/>
                  </a:ext>
                </a:extLst>
              </a:tr>
              <a:tr h="611853">
                <a:tc>
                  <a:txBody>
                    <a:bodyPr/>
                    <a:lstStyle/>
                    <a:p>
                      <a:r>
                        <a:rPr lang="en-US" dirty="0">
                          <a:latin typeface="+mn-lt"/>
                        </a:rPr>
                        <a:t>Senior HS</a:t>
                      </a:r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392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941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0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Good Practices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70" name="Google Shape;170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1" name="Google Shape;171;p10"/>
          <p:cNvGraphicFramePr/>
          <p:nvPr>
            <p:extLst>
              <p:ext uri="{D42A27DB-BD31-4B8C-83A1-F6EECF244321}">
                <p14:modId xmlns:p14="http://schemas.microsoft.com/office/powerpoint/2010/main" val="2649698303"/>
              </p:ext>
            </p:extLst>
          </p:nvPr>
        </p:nvGraphicFramePr>
        <p:xfrm>
          <a:off x="518159" y="985520"/>
          <a:ext cx="11186161" cy="5161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18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9591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endParaRPr sz="1400" u="none" strike="noStrike" cap="none" dirty="0">
                        <a:latin typeface="Bookman Old Style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307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307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307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307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2242861893"/>
                  </a:ext>
                </a:extLst>
              </a:tr>
              <a:tr h="87307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87553121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1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Issues and Concerns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78" name="Google Shape;17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79" name="Google Shape;179;p11"/>
          <p:cNvGraphicFramePr/>
          <p:nvPr/>
        </p:nvGraphicFramePr>
        <p:xfrm>
          <a:off x="362143" y="938345"/>
          <a:ext cx="11234488" cy="43251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86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17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8075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Expected Output</a:t>
                      </a: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2000" u="none" strike="noStrike" cap="none" dirty="0">
                          <a:latin typeface="Bookman Old Style" panose="02050604050505020204" pitchFamily="18" charset="0"/>
                        </a:rPr>
                        <a:t>Reasons for Delay</a:t>
                      </a:r>
                      <a:endParaRPr sz="20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Action Taken or to be taken</a:t>
                      </a: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8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Operational Issue</a:t>
                      </a: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Policy Issue</a:t>
                      </a: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Bookman Old Style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Issues that are needing management decisions and recommendations</a:t>
                      </a:r>
                      <a:endParaRPr sz="2000" b="0" i="0" u="none" strike="noStrike" cap="none">
                        <a:solidFill>
                          <a:schemeClr val="dk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07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Explanations for Over/Under Achievement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86" name="Google Shape;18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7" name="Google Shape;187;p12"/>
          <p:cNvGraphicFramePr/>
          <p:nvPr>
            <p:extLst>
              <p:ext uri="{D42A27DB-BD31-4B8C-83A1-F6EECF244321}">
                <p14:modId xmlns:p14="http://schemas.microsoft.com/office/powerpoint/2010/main" val="21238509"/>
              </p:ext>
            </p:extLst>
          </p:nvPr>
        </p:nvGraphicFramePr>
        <p:xfrm>
          <a:off x="254000" y="1118263"/>
          <a:ext cx="11684000" cy="413252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6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896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Bookman Old Style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Reason for Under/Over Achievement (Physical)</a:t>
                      </a:r>
                      <a:endParaRPr sz="20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29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14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6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Bookman Old Style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Reason for Low Financial Obligation</a:t>
                      </a:r>
                      <a:endParaRPr sz="20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83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61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96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Bookman Old Style"/>
                        <a:buNone/>
                      </a:pPr>
                      <a:r>
                        <a:rPr lang="en-PH" sz="2000" u="none" strike="noStrike" cap="none">
                          <a:latin typeface="Bookman Old Style" panose="02050604050505020204" pitchFamily="18" charset="0"/>
                        </a:rPr>
                        <a:t>Reason for Low Financial Disbursement</a:t>
                      </a:r>
                      <a:endParaRPr sz="20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781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407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20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81200" y="4445000"/>
            <a:ext cx="82296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l-P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45665" y="4166783"/>
            <a:ext cx="7715811" cy="1281111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anose="02050604050505020204" pitchFamily="18" charset="0"/>
                <a:ea typeface="ＭＳ Ｐゴシック" pitchFamily="34" charset="-128"/>
                <a:cs typeface="+mn-cs"/>
              </a:rPr>
              <a:t>   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F6D91E5-B938-4374-A426-F9F6BE8F2B9D}"/>
              </a:ext>
            </a:extLst>
          </p:cNvPr>
          <p:cNvCxnSpPr>
            <a:cxnSpLocks/>
          </p:cNvCxnSpPr>
          <p:nvPr/>
        </p:nvCxnSpPr>
        <p:spPr>
          <a:xfrm>
            <a:off x="925741" y="1384857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32" y="5793794"/>
            <a:ext cx="1083725" cy="90310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AA3F9E0-53CD-4E59-AE81-5AB1C0A1EA24}"/>
              </a:ext>
            </a:extLst>
          </p:cNvPr>
          <p:cNvSpPr/>
          <p:nvPr/>
        </p:nvSpPr>
        <p:spPr>
          <a:xfrm>
            <a:off x="2143557" y="5867092"/>
            <a:ext cx="4044591" cy="7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Address: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Prime Regional Center, </a:t>
            </a:r>
            <a:r>
              <a:rPr kumimoji="0" lang="en-P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Brgy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. Carpenter Hill, City of Koronadal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Telefax No.: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(083) 2288825/ (083) 2281893 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Website: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depedroxii.org   </a:t>
            </a:r>
            <a:r>
              <a:rPr kumimoji="0" lang="en-P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Email: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region12@deped.gov.ph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665544" y="6319973"/>
          <a:ext cx="2445486" cy="39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898">
                  <a:extLst>
                    <a:ext uri="{9D8B030D-6E8A-4147-A177-3AD203B41FA5}">
                      <a16:colId xmlns:a16="http://schemas.microsoft.com/office/drawing/2014/main" val="2727669443"/>
                    </a:ext>
                  </a:extLst>
                </a:gridCol>
                <a:gridCol w="909767">
                  <a:extLst>
                    <a:ext uri="{9D8B030D-6E8A-4147-A177-3AD203B41FA5}">
                      <a16:colId xmlns:a16="http://schemas.microsoft.com/office/drawing/2014/main" val="1669935666"/>
                    </a:ext>
                  </a:extLst>
                </a:gridCol>
                <a:gridCol w="330471">
                  <a:extLst>
                    <a:ext uri="{9D8B030D-6E8A-4147-A177-3AD203B41FA5}">
                      <a16:colId xmlns:a16="http://schemas.microsoft.com/office/drawing/2014/main" val="2827977784"/>
                    </a:ext>
                  </a:extLst>
                </a:gridCol>
                <a:gridCol w="369350">
                  <a:extLst>
                    <a:ext uri="{9D8B030D-6E8A-4147-A177-3AD203B41FA5}">
                      <a16:colId xmlns:a16="http://schemas.microsoft.com/office/drawing/2014/main" val="2536255682"/>
                    </a:ext>
                  </a:extLst>
                </a:gridCol>
              </a:tblGrid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Doc. Ref. Code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r>
                        <a:rPr lang="en-PH" sz="8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RO12-ASD-F422</a:t>
                      </a:r>
                      <a:endParaRPr lang="en-PH" sz="11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Rev</a:t>
                      </a:r>
                      <a:endParaRPr lang="en-PH" sz="11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00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32667"/>
                  </a:ext>
                </a:extLst>
              </a:tr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Effectivity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09.22.2023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Page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217962"/>
                  </a:ext>
                </a:extLst>
              </a:tr>
            </a:tbl>
          </a:graphicData>
        </a:graphic>
      </p:graphicFrame>
      <p:pic>
        <p:nvPicPr>
          <p:cNvPr id="1026" name="Picture 2" descr="create-qr-code (150×15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741" y="587491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80AD48-A2CE-4E55-A111-89DBEE1427A6}"/>
              </a:ext>
            </a:extLst>
          </p:cNvPr>
          <p:cNvCxnSpPr>
            <a:cxnSpLocks/>
          </p:cNvCxnSpPr>
          <p:nvPr/>
        </p:nvCxnSpPr>
        <p:spPr>
          <a:xfrm>
            <a:off x="1128000" y="5750272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F6DFAC8-6E47-4293-9518-777A938A4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54" y="3972"/>
            <a:ext cx="4865030" cy="1292464"/>
          </a:xfrm>
          <a:prstGeom prst="rect">
            <a:avLst/>
          </a:prstGeom>
        </p:spPr>
      </p:pic>
      <p:sp>
        <p:nvSpPr>
          <p:cNvPr id="5" name="Google Shape;55;p1">
            <a:extLst>
              <a:ext uri="{FF2B5EF4-FFF2-40B4-BE49-F238E27FC236}">
                <a16:creationId xmlns:a16="http://schemas.microsoft.com/office/drawing/2014/main" id="{B880C648-DC93-A882-A1E8-93DBAAAF1366}"/>
              </a:ext>
            </a:extLst>
          </p:cNvPr>
          <p:cNvSpPr txBox="1"/>
          <p:nvPr/>
        </p:nvSpPr>
        <p:spPr>
          <a:xfrm>
            <a:off x="7569" y="1887377"/>
            <a:ext cx="12192000" cy="86173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PH" sz="4000" dirty="0">
                <a:solidFill>
                  <a:prstClr val="white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kumimoji="0" lang="en-PH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Agenda and Catch-up Plan </a:t>
            </a:r>
            <a:r>
              <a:rPr kumimoji="0" lang="en-PH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(if applicable) </a:t>
            </a:r>
            <a:endParaRPr kumimoji="0" lang="en-US" sz="4000" b="0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anose="02050604050505020204" pitchFamily="18" charset="0"/>
              <a:ea typeface="Poppins"/>
              <a:cs typeface="Poppins"/>
              <a:sym typeface="Arial"/>
            </a:endParaRPr>
          </a:p>
        </p:txBody>
      </p:sp>
      <p:pic>
        <p:nvPicPr>
          <p:cNvPr id="7" name="Google Shape;153;p22">
            <a:extLst>
              <a:ext uri="{FF2B5EF4-FFF2-40B4-BE49-F238E27FC236}">
                <a16:creationId xmlns:a16="http://schemas.microsoft.com/office/drawing/2014/main" id="{1DDD11C2-AC8B-F64A-0D8B-BBAC93949F1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2479" y="3626873"/>
            <a:ext cx="11222181" cy="196953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5D8B82-5E89-091E-4EF7-5FFD253BC428}"/>
              </a:ext>
            </a:extLst>
          </p:cNvPr>
          <p:cNvSpPr/>
          <p:nvPr/>
        </p:nvSpPr>
        <p:spPr>
          <a:xfrm>
            <a:off x="0" y="3363980"/>
            <a:ext cx="4057329" cy="1881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26600C9-118B-5439-8DC6-D1F99F50C862}"/>
              </a:ext>
            </a:extLst>
          </p:cNvPr>
          <p:cNvSpPr/>
          <p:nvPr/>
        </p:nvSpPr>
        <p:spPr>
          <a:xfrm>
            <a:off x="4057329" y="3363011"/>
            <a:ext cx="4261755" cy="18814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D986E0-BC0B-758E-60A2-E5E8BB2B249A}"/>
              </a:ext>
            </a:extLst>
          </p:cNvPr>
          <p:cNvSpPr/>
          <p:nvPr/>
        </p:nvSpPr>
        <p:spPr>
          <a:xfrm>
            <a:off x="8223029" y="3335031"/>
            <a:ext cx="3975542" cy="216120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75873040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8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CATCH-UP PLAN</a:t>
            </a:r>
            <a:endParaRPr kumimoji="0" sz="160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94" name="Google Shape;19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5" name="Google Shape;195;p13"/>
          <p:cNvGraphicFramePr/>
          <p:nvPr>
            <p:extLst>
              <p:ext uri="{D42A27DB-BD31-4B8C-83A1-F6EECF244321}">
                <p14:modId xmlns:p14="http://schemas.microsoft.com/office/powerpoint/2010/main" val="1333932731"/>
              </p:ext>
            </p:extLst>
          </p:nvPr>
        </p:nvGraphicFramePr>
        <p:xfrm>
          <a:off x="259100" y="1083496"/>
          <a:ext cx="11673800" cy="44589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03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8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2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0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72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Output Indicators (with Backlog)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425" marR="6425" marT="64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Physical Target</a:t>
                      </a:r>
                      <a:br>
                        <a:rPr lang="en-PH" sz="1400" u="none" strike="noStrike" cap="none">
                          <a:latin typeface="Bookman Old Style" panose="02050604050505020204" pitchFamily="18" charset="0"/>
                        </a:rPr>
                      </a:b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(Backlog)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6425" marR="6425" marT="64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Reasons for Delay</a:t>
                      </a: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6425" marR="6425" marT="64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Action Plan</a:t>
                      </a: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6425" marR="6425" marT="64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Person-in-Charge</a:t>
                      </a: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6425" marR="6425" marT="6425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Target date of Completion</a:t>
                      </a: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6425" marR="6425" marT="64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>
          <a:extLst>
            <a:ext uri="{FF2B5EF4-FFF2-40B4-BE49-F238E27FC236}">
              <a16:creationId xmlns:a16="http://schemas.microsoft.com/office/drawing/2014/main" id="{B26ECFF8-091C-E54C-975B-005BC00BF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>
            <a:extLst>
              <a:ext uri="{FF2B5EF4-FFF2-40B4-BE49-F238E27FC236}">
                <a16:creationId xmlns:a16="http://schemas.microsoft.com/office/drawing/2014/main" id="{25BDBB1C-FB6D-895C-63C5-C07846A7CE07}"/>
              </a:ext>
            </a:extLst>
          </p:cNvPr>
          <p:cNvSpPr txBox="1"/>
          <p:nvPr/>
        </p:nvSpPr>
        <p:spPr>
          <a:xfrm>
            <a:off x="0" y="0"/>
            <a:ext cx="12192000" cy="124164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cs typeface="Arial"/>
                <a:sym typeface="Arial"/>
              </a:rPr>
              <a:t>Number of Private Schools with Government Recognition </a:t>
            </a:r>
          </a:p>
        </p:txBody>
      </p:sp>
      <p:pic>
        <p:nvPicPr>
          <p:cNvPr id="146" name="Google Shape;146;p7">
            <a:extLst>
              <a:ext uri="{FF2B5EF4-FFF2-40B4-BE49-F238E27FC236}">
                <a16:creationId xmlns:a16="http://schemas.microsoft.com/office/drawing/2014/main" id="{1ED5595F-FE07-51EB-1E4E-D9116DDFB15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80B8399-4615-F812-AA69-847760E1C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895075"/>
              </p:ext>
            </p:extLst>
          </p:nvPr>
        </p:nvGraphicFramePr>
        <p:xfrm>
          <a:off x="210816" y="1377445"/>
          <a:ext cx="11770367" cy="439907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18261">
                  <a:extLst>
                    <a:ext uri="{9D8B030D-6E8A-4147-A177-3AD203B41FA5}">
                      <a16:colId xmlns:a16="http://schemas.microsoft.com/office/drawing/2014/main" val="71755618"/>
                    </a:ext>
                  </a:extLst>
                </a:gridCol>
                <a:gridCol w="3303025">
                  <a:extLst>
                    <a:ext uri="{9D8B030D-6E8A-4147-A177-3AD203B41FA5}">
                      <a16:colId xmlns:a16="http://schemas.microsoft.com/office/drawing/2014/main" val="3613252443"/>
                    </a:ext>
                  </a:extLst>
                </a:gridCol>
                <a:gridCol w="2386314">
                  <a:extLst>
                    <a:ext uri="{9D8B030D-6E8A-4147-A177-3AD203B41FA5}">
                      <a16:colId xmlns:a16="http://schemas.microsoft.com/office/drawing/2014/main" val="3205127589"/>
                    </a:ext>
                  </a:extLst>
                </a:gridCol>
                <a:gridCol w="1762767">
                  <a:extLst>
                    <a:ext uri="{9D8B030D-6E8A-4147-A177-3AD203B41FA5}">
                      <a16:colId xmlns:a16="http://schemas.microsoft.com/office/drawing/2014/main" val="4086537644"/>
                    </a:ext>
                  </a:extLst>
                </a:gridCol>
              </a:tblGrid>
              <a:tr h="68934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/>
                        <a:t>Name of Private Schools with Government Recognition 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/>
                        <a:t>Course Offerings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dirty="0"/>
                        <a:t>Effectivity of Government  Recognition 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Effectivity of SEC GIS</a:t>
                      </a:r>
                      <a:endParaRPr lang="en-PH" sz="1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85324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501647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421852"/>
                  </a:ext>
                </a:extLst>
              </a:tr>
              <a:tr h="749678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792975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121092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939105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486740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8934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696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>
          <a:extLst>
            <a:ext uri="{FF2B5EF4-FFF2-40B4-BE49-F238E27FC236}">
              <a16:creationId xmlns:a16="http://schemas.microsoft.com/office/drawing/2014/main" id="{FB68078E-C9B4-EDC5-1293-D3FB79189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">
            <a:extLst>
              <a:ext uri="{FF2B5EF4-FFF2-40B4-BE49-F238E27FC236}">
                <a16:creationId xmlns:a16="http://schemas.microsoft.com/office/drawing/2014/main" id="{62E6E9F0-D5F1-5F04-C65D-10A59C7882F8}"/>
              </a:ext>
            </a:extLst>
          </p:cNvPr>
          <p:cNvSpPr txBox="1"/>
          <p:nvPr/>
        </p:nvSpPr>
        <p:spPr>
          <a:xfrm>
            <a:off x="0" y="0"/>
            <a:ext cx="12192000" cy="124164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okman Old Style" panose="02050604050505020204" pitchFamily="18" charset="0"/>
                <a:cs typeface="Arial"/>
                <a:sym typeface="Arial"/>
              </a:rPr>
              <a:t>Number of Private Schools with Government Permit </a:t>
            </a:r>
          </a:p>
        </p:txBody>
      </p:sp>
      <p:pic>
        <p:nvPicPr>
          <p:cNvPr id="146" name="Google Shape;146;p7">
            <a:extLst>
              <a:ext uri="{FF2B5EF4-FFF2-40B4-BE49-F238E27FC236}">
                <a16:creationId xmlns:a16="http://schemas.microsoft.com/office/drawing/2014/main" id="{40BBE286-7CD5-48DF-E4E2-721AD874EA4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0296B3-B691-C932-E176-BF413B507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105470"/>
              </p:ext>
            </p:extLst>
          </p:nvPr>
        </p:nvGraphicFramePr>
        <p:xfrm>
          <a:off x="136635" y="1384293"/>
          <a:ext cx="11770367" cy="439907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318261">
                  <a:extLst>
                    <a:ext uri="{9D8B030D-6E8A-4147-A177-3AD203B41FA5}">
                      <a16:colId xmlns:a16="http://schemas.microsoft.com/office/drawing/2014/main" val="71755618"/>
                    </a:ext>
                  </a:extLst>
                </a:gridCol>
                <a:gridCol w="3303025">
                  <a:extLst>
                    <a:ext uri="{9D8B030D-6E8A-4147-A177-3AD203B41FA5}">
                      <a16:colId xmlns:a16="http://schemas.microsoft.com/office/drawing/2014/main" val="3613252443"/>
                    </a:ext>
                  </a:extLst>
                </a:gridCol>
                <a:gridCol w="2386314">
                  <a:extLst>
                    <a:ext uri="{9D8B030D-6E8A-4147-A177-3AD203B41FA5}">
                      <a16:colId xmlns:a16="http://schemas.microsoft.com/office/drawing/2014/main" val="3205127589"/>
                    </a:ext>
                  </a:extLst>
                </a:gridCol>
                <a:gridCol w="1762767">
                  <a:extLst>
                    <a:ext uri="{9D8B030D-6E8A-4147-A177-3AD203B41FA5}">
                      <a16:colId xmlns:a16="http://schemas.microsoft.com/office/drawing/2014/main" val="4086537644"/>
                    </a:ext>
                  </a:extLst>
                </a:gridCol>
              </a:tblGrid>
              <a:tr h="689342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/>
                        <a:t>Name of Private Schools with Government Permit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/>
                        <a:t>Course Offerings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dirty="0"/>
                        <a:t>Effectivity of Government Permit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Effectivity of SEC GIS</a:t>
                      </a:r>
                      <a:endParaRPr lang="en-PH" sz="1400" dirty="0"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85324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501647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421852"/>
                  </a:ext>
                </a:extLst>
              </a:tr>
              <a:tr h="749678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792975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121092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6939105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1486740"/>
                  </a:ext>
                </a:extLst>
              </a:tr>
              <a:tr h="493343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en-P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8934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305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1981200" y="4445000"/>
            <a:ext cx="8229600" cy="914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l-PH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245665" y="4166783"/>
            <a:ext cx="7715811" cy="1281111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1200" cap="none" spc="0" normalizeH="0" baseline="0" noProof="0" dirty="0">
                <a:ln w="0"/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Bookman Old Style" panose="02050604050505020204" pitchFamily="18" charset="0"/>
                <a:ea typeface="ＭＳ Ｐゴシック" pitchFamily="34" charset="-128"/>
                <a:cs typeface="+mn-cs"/>
              </a:rPr>
              <a:t>   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F6D91E5-B938-4374-A426-F9F6BE8F2B9D}"/>
              </a:ext>
            </a:extLst>
          </p:cNvPr>
          <p:cNvCxnSpPr>
            <a:cxnSpLocks/>
          </p:cNvCxnSpPr>
          <p:nvPr/>
        </p:nvCxnSpPr>
        <p:spPr>
          <a:xfrm>
            <a:off x="925741" y="1384857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32" y="5793794"/>
            <a:ext cx="1083725" cy="90310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AA3F9E0-53CD-4E59-AE81-5AB1C0A1EA24}"/>
              </a:ext>
            </a:extLst>
          </p:cNvPr>
          <p:cNvSpPr/>
          <p:nvPr/>
        </p:nvSpPr>
        <p:spPr>
          <a:xfrm>
            <a:off x="2143557" y="5867092"/>
            <a:ext cx="4044591" cy="7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Address: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Prime Regional Center, </a:t>
            </a:r>
            <a:r>
              <a:rPr kumimoji="0" lang="en-P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Brgy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. Carpenter Hill, City of Koronadal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Telefax No.: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(083) 2288825/ (083) 2281893 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Website: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depedroxii.org   </a:t>
            </a:r>
            <a:r>
              <a:rPr kumimoji="0" lang="en-PH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PH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Email:</a:t>
            </a:r>
            <a:r>
              <a:rPr kumimoji="0" lang="en-PH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region12@deped.gov.ph</a:t>
            </a:r>
            <a:endParaRPr kumimoji="0" lang="en-PH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665544" y="6319973"/>
          <a:ext cx="2445486" cy="390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898">
                  <a:extLst>
                    <a:ext uri="{9D8B030D-6E8A-4147-A177-3AD203B41FA5}">
                      <a16:colId xmlns:a16="http://schemas.microsoft.com/office/drawing/2014/main" val="2727669443"/>
                    </a:ext>
                  </a:extLst>
                </a:gridCol>
                <a:gridCol w="909767">
                  <a:extLst>
                    <a:ext uri="{9D8B030D-6E8A-4147-A177-3AD203B41FA5}">
                      <a16:colId xmlns:a16="http://schemas.microsoft.com/office/drawing/2014/main" val="1669935666"/>
                    </a:ext>
                  </a:extLst>
                </a:gridCol>
                <a:gridCol w="330471">
                  <a:extLst>
                    <a:ext uri="{9D8B030D-6E8A-4147-A177-3AD203B41FA5}">
                      <a16:colId xmlns:a16="http://schemas.microsoft.com/office/drawing/2014/main" val="2827977784"/>
                    </a:ext>
                  </a:extLst>
                </a:gridCol>
                <a:gridCol w="369350">
                  <a:extLst>
                    <a:ext uri="{9D8B030D-6E8A-4147-A177-3AD203B41FA5}">
                      <a16:colId xmlns:a16="http://schemas.microsoft.com/office/drawing/2014/main" val="2536255682"/>
                    </a:ext>
                  </a:extLst>
                </a:gridCol>
              </a:tblGrid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Doc. Ref. Code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r>
                        <a:rPr lang="en-PH" sz="8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RO12-ASD-F422</a:t>
                      </a:r>
                      <a:endParaRPr lang="en-PH" sz="11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Rev</a:t>
                      </a:r>
                      <a:endParaRPr lang="en-PH" sz="11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00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3532667"/>
                  </a:ext>
                </a:extLst>
              </a:tr>
              <a:tr h="19518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Effectivity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09.22.2023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r>
                        <a:rPr lang="en-PH" sz="8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Page</a:t>
                      </a: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71800" algn="ctr"/>
                          <a:tab pos="5943600" algn="r"/>
                        </a:tabLst>
                      </a:pPr>
                      <a:endParaRPr lang="en-PH" sz="11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217962"/>
                  </a:ext>
                </a:extLst>
              </a:tr>
            </a:tbl>
          </a:graphicData>
        </a:graphic>
      </p:graphicFrame>
      <p:pic>
        <p:nvPicPr>
          <p:cNvPr id="1026" name="Picture 2" descr="create-qr-code (150×150)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741" y="5874911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80AD48-A2CE-4E55-A111-89DBEE1427A6}"/>
              </a:ext>
            </a:extLst>
          </p:cNvPr>
          <p:cNvCxnSpPr>
            <a:cxnSpLocks/>
          </p:cNvCxnSpPr>
          <p:nvPr/>
        </p:nvCxnSpPr>
        <p:spPr>
          <a:xfrm>
            <a:off x="1128000" y="5750272"/>
            <a:ext cx="9936000" cy="1270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1F6DFAC8-6E47-4293-9518-777A938A4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054" y="3972"/>
            <a:ext cx="4865030" cy="1292464"/>
          </a:xfrm>
          <a:prstGeom prst="rect">
            <a:avLst/>
          </a:prstGeom>
        </p:spPr>
      </p:pic>
      <p:sp>
        <p:nvSpPr>
          <p:cNvPr id="5" name="Google Shape;55;p1">
            <a:extLst>
              <a:ext uri="{FF2B5EF4-FFF2-40B4-BE49-F238E27FC236}">
                <a16:creationId xmlns:a16="http://schemas.microsoft.com/office/drawing/2014/main" id="{B880C648-DC93-A882-A1E8-93DBAAAF1366}"/>
              </a:ext>
            </a:extLst>
          </p:cNvPr>
          <p:cNvSpPr txBox="1"/>
          <p:nvPr/>
        </p:nvSpPr>
        <p:spPr>
          <a:xfrm>
            <a:off x="0" y="1607223"/>
            <a:ext cx="12192000" cy="86173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PH" sz="4000" dirty="0">
                <a:solidFill>
                  <a:schemeClr val="bg1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A. Program, Projects and Major Activity</a:t>
            </a:r>
            <a:endParaRPr kumimoji="0" lang="en-US" sz="66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okman Old Style" panose="02050604050505020204" pitchFamily="18" charset="0"/>
              <a:ea typeface="Poppins"/>
              <a:cs typeface="Poppins"/>
              <a:sym typeface="Arial"/>
            </a:endParaRPr>
          </a:p>
        </p:txBody>
      </p:sp>
      <p:pic>
        <p:nvPicPr>
          <p:cNvPr id="7" name="Google Shape;153;p22">
            <a:extLst>
              <a:ext uri="{FF2B5EF4-FFF2-40B4-BE49-F238E27FC236}">
                <a16:creationId xmlns:a16="http://schemas.microsoft.com/office/drawing/2014/main" id="{1DDD11C2-AC8B-F64A-0D8B-BBAC93949F1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2479" y="3626873"/>
            <a:ext cx="11222181" cy="196953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5D8B82-5E89-091E-4EF7-5FFD253BC428}"/>
              </a:ext>
            </a:extLst>
          </p:cNvPr>
          <p:cNvSpPr/>
          <p:nvPr/>
        </p:nvSpPr>
        <p:spPr>
          <a:xfrm>
            <a:off x="0" y="3363980"/>
            <a:ext cx="4057329" cy="18814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26600C9-118B-5439-8DC6-D1F99F50C862}"/>
              </a:ext>
            </a:extLst>
          </p:cNvPr>
          <p:cNvSpPr/>
          <p:nvPr/>
        </p:nvSpPr>
        <p:spPr>
          <a:xfrm>
            <a:off x="4057329" y="3363011"/>
            <a:ext cx="4261755" cy="188140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AD986E0-BC0B-758E-60A2-E5E8BB2B249A}"/>
              </a:ext>
            </a:extLst>
          </p:cNvPr>
          <p:cNvSpPr/>
          <p:nvPr/>
        </p:nvSpPr>
        <p:spPr>
          <a:xfrm>
            <a:off x="8223029" y="3335031"/>
            <a:ext cx="3975542" cy="216120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632377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F0436030-C2BB-5124-E631-087D0AC43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">
            <a:extLst>
              <a:ext uri="{FF2B5EF4-FFF2-40B4-BE49-F238E27FC236}">
                <a16:creationId xmlns:a16="http://schemas.microsoft.com/office/drawing/2014/main" id="{D1524A38-C6BB-BC92-3A86-A29ABAB80246}"/>
              </a:ext>
            </a:extLst>
          </p:cNvPr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Programs, Projects and Activities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id="114" name="Google Shape;114;p3">
            <a:extLst>
              <a:ext uri="{FF2B5EF4-FFF2-40B4-BE49-F238E27FC236}">
                <a16:creationId xmlns:a16="http://schemas.microsoft.com/office/drawing/2014/main" id="{70EF8288-DF1D-ABCC-336F-50847FBF615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5" name="Google Shape;115;p3">
            <a:extLst>
              <a:ext uri="{FF2B5EF4-FFF2-40B4-BE49-F238E27FC236}">
                <a16:creationId xmlns:a16="http://schemas.microsoft.com/office/drawing/2014/main" id="{AD5B6655-4242-0EE4-D9B0-4F2B66ABE7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4594020"/>
              </p:ext>
            </p:extLst>
          </p:nvPr>
        </p:nvGraphicFramePr>
        <p:xfrm>
          <a:off x="365750" y="1107448"/>
          <a:ext cx="11460500" cy="42742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53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7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2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23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92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45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>
                          <a:latin typeface="Bookman Old Style" panose="02050604050505020204" pitchFamily="18" charset="0"/>
                        </a:rPr>
                        <a:t>PPA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>
                          <a:latin typeface="Bookman Old Style" panose="02050604050505020204" pitchFamily="18" charset="0"/>
                        </a:rPr>
                        <a:t>Completed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>
                          <a:latin typeface="Bookman Old Style" panose="02050604050505020204" pitchFamily="18" charset="0"/>
                        </a:rPr>
                        <a:t>On Going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>
                          <a:latin typeface="Bookman Old Style" panose="02050604050505020204" pitchFamily="18" charset="0"/>
                        </a:rPr>
                        <a:t>As Scheduled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Rescheduled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Additional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 dirty="0">
                          <a:latin typeface="Bookman Old Style" panose="02050604050505020204" pitchFamily="18" charset="0"/>
                        </a:rPr>
                        <a:t>Terminated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4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PH" sz="1800" u="none" strike="noStrike" cap="none">
                          <a:latin typeface="Bookman Old Style" panose="02050604050505020204" pitchFamily="18" charset="0"/>
                        </a:rPr>
                        <a:t>Total</a:t>
                      </a: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741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Completed  ____ Quarter Outputs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22" name="Google Shape;12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3" name="Google Shape;123;p4"/>
          <p:cNvGraphicFramePr/>
          <p:nvPr>
            <p:extLst>
              <p:ext uri="{D42A27DB-BD31-4B8C-83A1-F6EECF244321}">
                <p14:modId xmlns:p14="http://schemas.microsoft.com/office/powerpoint/2010/main" val="4061500272"/>
              </p:ext>
            </p:extLst>
          </p:nvPr>
        </p:nvGraphicFramePr>
        <p:xfrm>
          <a:off x="345440" y="1007440"/>
          <a:ext cx="11480800" cy="431588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635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2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13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17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59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2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5550"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 Output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US" sz="1400" u="none" strike="noStrike" cap="none" dirty="0">
                          <a:latin typeface="Bookman Old Style" panose="02050604050505020204" pitchFamily="18" charset="0"/>
                          <a:ea typeface="Bookman Old Style"/>
                          <a:cs typeface="Bookman Old Style"/>
                          <a:sym typeface="Bookman Old Style"/>
                        </a:rPr>
                        <a:t>Output Indicator</a:t>
                      </a:r>
                      <a:endParaRPr sz="14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grid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PH" b="1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  <a:sym typeface="Calibri"/>
                        </a:rPr>
                        <a:t>Physical</a:t>
                      </a:r>
                      <a:endParaRPr sz="1400" b="1" u="none" strike="noStrike" cap="none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</a:rPr>
                        <a:t>Remarks</a:t>
                      </a:r>
                      <a:endParaRPr sz="1400" u="none" strike="noStrike" cap="none">
                        <a:solidFill>
                          <a:schemeClr val="tx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800" u="none" strike="noStrike" cap="none" dirty="0">
                          <a:latin typeface="Bookman Old Style" panose="02050604050505020204" pitchFamily="18" charset="0"/>
                        </a:rPr>
                        <a:t>Annual Target</a:t>
                      </a:r>
                      <a:endParaRPr lang="en-PH" sz="180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</a:rPr>
                        <a:t>Quarter Target </a:t>
                      </a:r>
                      <a:endParaRPr sz="1800" u="none" strike="noStrike" cap="none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  <a:ea typeface="Bookman Old Style"/>
                          <a:cs typeface="Bookman Old Style"/>
                          <a:sym typeface="Bookman Old Style"/>
                        </a:rPr>
                        <a:t>Quarter Accomplishment </a:t>
                      </a:r>
                      <a:endParaRPr sz="1800" u="none" strike="noStrike" cap="none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lang="en-PH" sz="1800" u="none" strike="noStrike" cap="none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</a:rPr>
                        <a:t>% </a:t>
                      </a:r>
                      <a:r>
                        <a:rPr lang="en-PH" sz="1400" u="none" strike="noStrike" cap="none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</a:rPr>
                        <a:t>(QA/QT*100)</a:t>
                      </a:r>
                      <a:endParaRPr sz="1800" u="none" strike="noStrike" cap="none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584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6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6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6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6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On-going  Outputs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1" name="Google Shape;131;p5"/>
          <p:cNvGraphicFramePr/>
          <p:nvPr/>
        </p:nvGraphicFramePr>
        <p:xfrm>
          <a:off x="309875" y="1067468"/>
          <a:ext cx="11572250" cy="42111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9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9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600" b="0" u="none" strike="noStrike" cap="none" dirty="0">
                          <a:latin typeface="Bookman Old Style" panose="02050604050505020204" pitchFamily="18" charset="0"/>
                        </a:rPr>
                        <a:t> Output</a:t>
                      </a:r>
                      <a:endParaRPr sz="1600" b="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600" b="0" u="none" strike="noStrike" cap="none" dirty="0">
                          <a:latin typeface="Bookman Old Style" panose="02050604050505020204" pitchFamily="18" charset="0"/>
                        </a:rPr>
                        <a:t>Physical Target</a:t>
                      </a:r>
                      <a:endParaRPr sz="1600" b="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600" b="0" u="none" strike="noStrike" cap="none" dirty="0">
                          <a:latin typeface="Bookman Old Style" panose="02050604050505020204" pitchFamily="18" charset="0"/>
                        </a:rPr>
                        <a:t>Estimated Time of Completion</a:t>
                      </a:r>
                      <a:endParaRPr sz="1600" b="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600" b="0" u="none" strike="noStrike" cap="none" dirty="0">
                          <a:latin typeface="Bookman Old Style" panose="02050604050505020204" pitchFamily="18" charset="0"/>
                        </a:rPr>
                        <a:t>Remarks</a:t>
                      </a:r>
                      <a:endParaRPr sz="1600" b="0" u="none" strike="noStrike" cap="none" dirty="0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"/>
          <p:cNvSpPr txBox="1"/>
          <p:nvPr/>
        </p:nvSpPr>
        <p:spPr>
          <a:xfrm>
            <a:off x="0" y="0"/>
            <a:ext cx="12192000" cy="68362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List of As Scheduled </a:t>
            </a:r>
            <a:r>
              <a:rPr lang="en-PH" sz="2400" kern="0" dirty="0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____ </a:t>
            </a:r>
            <a:r>
              <a:rPr kumimoji="0" lang="en-PH" sz="24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ookman Old Style"/>
                <a:ea typeface="Bookman Old Style"/>
                <a:cs typeface="Bookman Old Style"/>
                <a:sym typeface="Bookman Old Style"/>
              </a:rPr>
              <a:t>Quarter Outputs</a:t>
            </a:r>
            <a:endParaRPr kumimoji="0" sz="1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38" name="Google Shape;138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55023"/>
            <a:ext cx="12192000" cy="52955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9" name="Google Shape;139;p6"/>
          <p:cNvGraphicFramePr/>
          <p:nvPr/>
        </p:nvGraphicFramePr>
        <p:xfrm>
          <a:off x="309875" y="1383155"/>
          <a:ext cx="11572250" cy="34988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09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1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9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 Output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Physical Target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Estimated Time of Completion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rPr lang="en-PH" sz="1400" u="none" strike="noStrike" cap="none">
                          <a:latin typeface="Bookman Old Style" panose="02050604050505020204" pitchFamily="18" charset="0"/>
                        </a:rPr>
                        <a:t>Remarks</a:t>
                      </a:r>
                      <a:endParaRPr sz="1400" u="none" strike="noStrike" cap="none">
                        <a:latin typeface="Bookman Old Style" panose="02050604050505020204" pitchFamily="18" charset="0"/>
                        <a:ea typeface="Bookman Old Style"/>
                        <a:cs typeface="Bookman Old Style"/>
                        <a:sym typeface="Bookman Old Style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23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endParaRPr sz="1800" u="none" strike="noStrike" cap="none" dirty="0">
                        <a:latin typeface="Bookman Old Style" panose="02050604050505020204" pitchFamily="18" charset="0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895</Words>
  <Application>Microsoft Office PowerPoint</Application>
  <PresentationFormat>Widescreen</PresentationFormat>
  <Paragraphs>224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ＭＳ Ｐゴシック</vt:lpstr>
      <vt:lpstr>Aptos</vt:lpstr>
      <vt:lpstr>Arial</vt:lpstr>
      <vt:lpstr>Arial Narrow</vt:lpstr>
      <vt:lpstr>Bookman Old Style</vt:lpstr>
      <vt:lpstr>Calibri</vt:lpstr>
      <vt:lpstr>Calibri Light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Kathrine Lotilla</dc:creator>
  <cp:lastModifiedBy>Luz Lalli Ferrer</cp:lastModifiedBy>
  <cp:revision>17</cp:revision>
  <dcterms:created xsi:type="dcterms:W3CDTF">2024-03-30T02:08:20Z</dcterms:created>
  <dcterms:modified xsi:type="dcterms:W3CDTF">2024-10-19T09:27:15Z</dcterms:modified>
</cp:coreProperties>
</file>